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346" r:id="rId6"/>
    <p:sldId id="314" r:id="rId7"/>
    <p:sldId id="345" r:id="rId8"/>
    <p:sldId id="315" r:id="rId9"/>
    <p:sldId id="271" r:id="rId10"/>
    <p:sldId id="360" r:id="rId11"/>
    <p:sldId id="322" r:id="rId12"/>
    <p:sldId id="324" r:id="rId13"/>
    <p:sldId id="348" r:id="rId14"/>
    <p:sldId id="344" r:id="rId15"/>
    <p:sldId id="342" r:id="rId16"/>
    <p:sldId id="349" r:id="rId17"/>
    <p:sldId id="337" r:id="rId18"/>
    <p:sldId id="330" r:id="rId19"/>
    <p:sldId id="331" r:id="rId20"/>
    <p:sldId id="359" r:id="rId21"/>
    <p:sldId id="353" r:id="rId22"/>
    <p:sldId id="362" r:id="rId23"/>
    <p:sldId id="367" r:id="rId24"/>
    <p:sldId id="366" r:id="rId25"/>
    <p:sldId id="363" r:id="rId26"/>
    <p:sldId id="368" r:id="rId27"/>
    <p:sldId id="303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FF"/>
    <a:srgbClr val="FEDAEF"/>
    <a:srgbClr val="57C648"/>
    <a:srgbClr val="E5F32D"/>
    <a:srgbClr val="FF0000"/>
    <a:srgbClr val="3EFB25"/>
    <a:srgbClr val="413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43" autoAdjust="0"/>
  </p:normalViewPr>
  <p:slideViewPr>
    <p:cSldViewPr>
      <p:cViewPr varScale="1">
        <p:scale>
          <a:sx n="72" d="100"/>
          <a:sy n="72" d="100"/>
        </p:scale>
        <p:origin x="11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559727690288716"/>
          <c:y val="3.1421998031496062E-2"/>
          <c:w val="0.71440272309711284"/>
          <c:h val="0.867098671259842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E5F32D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cat>
            <c:strRef>
              <c:f>Sheet1!$A$2:$A$8</c:f>
              <c:strCache>
                <c:ptCount val="7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</c:strCache>
            </c:strRef>
          </c:cat>
          <c:val>
            <c:numRef>
              <c:f>Sheet1!$B$2:$B$8</c:f>
              <c:numCache>
                <c:formatCode>"$"#,##0</c:formatCode>
                <c:ptCount val="7"/>
                <c:pt idx="0">
                  <c:v>223523200</c:v>
                </c:pt>
                <c:pt idx="1">
                  <c:v>232241070</c:v>
                </c:pt>
                <c:pt idx="2">
                  <c:v>241063864</c:v>
                </c:pt>
                <c:pt idx="3">
                  <c:v>254436068</c:v>
                </c:pt>
                <c:pt idx="4">
                  <c:v>261147288</c:v>
                </c:pt>
                <c:pt idx="5">
                  <c:v>273676005</c:v>
                </c:pt>
                <c:pt idx="6">
                  <c:v>285533545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14-45B3-8048-95CDA9969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205248"/>
        <c:axId val="31206784"/>
        <c:axId val="0"/>
      </c:bar3DChart>
      <c:catAx>
        <c:axId val="3120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31206784"/>
        <c:crosses val="autoZero"/>
        <c:auto val="1"/>
        <c:lblAlgn val="ctr"/>
        <c:lblOffset val="100"/>
        <c:noMultiLvlLbl val="0"/>
      </c:catAx>
      <c:valAx>
        <c:axId val="31206784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31205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8559727690288716"/>
          <c:y val="3.1421998031496062E-2"/>
          <c:w val="0.71440272309711284"/>
          <c:h val="0.867098671259842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 Taxes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6389619</c:v>
                </c:pt>
                <c:pt idx="1">
                  <c:v>6636608</c:v>
                </c:pt>
                <c:pt idx="2">
                  <c:v>7033283</c:v>
                </c:pt>
                <c:pt idx="3">
                  <c:v>7537618</c:v>
                </c:pt>
                <c:pt idx="4">
                  <c:v>7758369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14-45B3-8048-95CDA9969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205248"/>
        <c:axId val="31206784"/>
        <c:axId val="0"/>
      </c:bar3DChart>
      <c:catAx>
        <c:axId val="3120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06784"/>
        <c:crosses val="autoZero"/>
        <c:auto val="1"/>
        <c:lblAlgn val="ctr"/>
        <c:lblOffset val="100"/>
        <c:noMultiLvlLbl val="0"/>
      </c:catAx>
      <c:valAx>
        <c:axId val="3120678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052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Sheet1!$B$2:$B$8</c:f>
              <c:numCache>
                <c:formatCode>"$"#,##0</c:formatCode>
                <c:ptCount val="7"/>
                <c:pt idx="0">
                  <c:v>44729897</c:v>
                </c:pt>
                <c:pt idx="1">
                  <c:v>46286083</c:v>
                </c:pt>
                <c:pt idx="2">
                  <c:v>48888866</c:v>
                </c:pt>
                <c:pt idx="3">
                  <c:v>51379907</c:v>
                </c:pt>
                <c:pt idx="4">
                  <c:v>54150340</c:v>
                </c:pt>
                <c:pt idx="5">
                  <c:v>57833940</c:v>
                </c:pt>
                <c:pt idx="6">
                  <c:v>60521787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F6-44B0-AADC-30C8F9B59A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B2F6-44B0-AADC-30C8F9B59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212440"/>
        <c:axId val="469212768"/>
      </c:areaChart>
      <c:catAx>
        <c:axId val="469212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9212768"/>
        <c:crosses val="autoZero"/>
        <c:auto val="1"/>
        <c:lblAlgn val="ctr"/>
        <c:lblOffset val="100"/>
        <c:noMultiLvlLbl val="0"/>
      </c:catAx>
      <c:valAx>
        <c:axId val="469212768"/>
        <c:scaling>
          <c:orientation val="minMax"/>
        </c:scaling>
        <c:delete val="0"/>
        <c:axPos val="l"/>
        <c:numFmt formatCode="&quot;$&quot;#,##0" sourceLinked="1"/>
        <c:majorTickMark val="out"/>
        <c:minorTickMark val="none"/>
        <c:tickLblPos val="nextTo"/>
        <c:crossAx val="46921244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88894356955381"/>
          <c:y val="6.5796998031496079E-2"/>
          <c:w val="0.75402772309711286"/>
          <c:h val="0.84852066929133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FF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EBBEB0A-4344-4CDC-8B88-6C6A2F1174F2}" type="VALUE">
                      <a:rPr lang="en-US" baseline="0" smtClean="0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prstClr val="black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95D-4EA4-8666-29B29F215469}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77DA210-B1FF-440C-AB71-B4A6ECA8589C}" type="VALUE">
                      <a:rPr lang="en-US" baseline="0" smtClean="0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prstClr val="black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95D-4EA4-8666-29B29F215469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67F4E0-2F53-4E6B-914E-E93301F04FA8}" type="VALUE">
                      <a:rPr lang="en-US" baseline="0" smtClean="0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prstClr val="black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95D-4EA4-8666-29B29F215469}"/>
                </c:ext>
              </c:extLst>
            </c:dLbl>
            <c:dLbl>
              <c:idx val="3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B97727A-AB97-4B66-9805-FBA65303F555}" type="VALUE">
                      <a:rPr lang="en-US" baseline="0" smtClean="0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prstClr val="black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95D-4EA4-8666-29B29F215469}"/>
                </c:ext>
              </c:extLst>
            </c:dLbl>
            <c:dLbl>
              <c:idx val="4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BC147B-9771-4A0A-B2BA-D770DE75D190}" type="VALUE">
                      <a:rPr lang="en-US" baseline="0" smtClean="0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prstClr val="black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95D-4EA4-8666-29B29F215469}"/>
                </c:ext>
              </c:extLst>
            </c:dLbl>
            <c:dLbl>
              <c:idx val="5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539D124-EA25-4BF6-9355-83C7B2EEC0AF}" type="VALUE">
                      <a:rPr lang="en-US" baseline="0" smtClean="0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prstClr val="black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95D-4EA4-8666-29B29F215469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</c:numCache>
            </c:numRef>
          </c:cat>
          <c:val>
            <c:numRef>
              <c:f>Sheet1!$B$2:$B$8</c:f>
              <c:numCache>
                <c:formatCode>0</c:formatCode>
                <c:ptCount val="7"/>
                <c:pt idx="0">
                  <c:v>2597</c:v>
                </c:pt>
                <c:pt idx="1">
                  <c:v>2635</c:v>
                </c:pt>
                <c:pt idx="2">
                  <c:v>2736</c:v>
                </c:pt>
                <c:pt idx="3">
                  <c:v>2824</c:v>
                </c:pt>
                <c:pt idx="4">
                  <c:v>2911</c:v>
                </c:pt>
                <c:pt idx="5">
                  <c:v>3034</c:v>
                </c:pt>
                <c:pt idx="6" formatCode="General">
                  <c:v>3063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0-4C48-8C7E-FBE8FE6B97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780864"/>
        <c:axId val="31782400"/>
      </c:barChart>
      <c:catAx>
        <c:axId val="3178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82400"/>
        <c:crosses val="autoZero"/>
        <c:auto val="1"/>
        <c:lblAlgn val="ctr"/>
        <c:lblOffset val="100"/>
        <c:noMultiLvlLbl val="0"/>
      </c:catAx>
      <c:valAx>
        <c:axId val="3178240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178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20729009997345"/>
          <c:y val="6.9301682810367055E-2"/>
          <c:w val="0.80700993836444601"/>
          <c:h val="0.818484112928174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64C-4BE0-9573-3439255AC72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64C-4BE0-9573-3439255AC72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64C-4BE0-9573-3439255AC72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64C-4BE0-9573-3439255AC72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64C-4BE0-9573-3439255AC723}"/>
              </c:ext>
            </c:extLst>
          </c:dPt>
          <c:cat>
            <c:strRef>
              <c:f>Sheet1!$A$2:$A$6</c:f>
              <c:strCache>
                <c:ptCount val="5"/>
                <c:pt idx="0">
                  <c:v>Eat</c:v>
                </c:pt>
                <c:pt idx="1">
                  <c:v>Outside</c:v>
                </c:pt>
                <c:pt idx="2">
                  <c:v>Events</c:v>
                </c:pt>
                <c:pt idx="3">
                  <c:v>Stay</c:v>
                </c:pt>
                <c:pt idx="4">
                  <c:v>Do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67048</c:v>
                </c:pt>
                <c:pt idx="1">
                  <c:v>57656</c:v>
                </c:pt>
                <c:pt idx="2">
                  <c:v>40463</c:v>
                </c:pt>
                <c:pt idx="3">
                  <c:v>36874</c:v>
                </c:pt>
                <c:pt idx="4">
                  <c:v>24241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64C-4BE0-9573-3439255A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93920"/>
        <c:axId val="33792384"/>
      </c:barChart>
      <c:valAx>
        <c:axId val="33792384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crossAx val="33793920"/>
        <c:crosses val="autoZero"/>
        <c:crossBetween val="between"/>
      </c:valAx>
      <c:catAx>
        <c:axId val="33793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79238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39926635676563"/>
          <c:y val="0"/>
          <c:w val="0.6350088543148974"/>
          <c:h val="0.934956351614695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45"/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25A5-4CC7-99B7-1E3CCF8B4AAC}"/>
              </c:ext>
            </c:extLst>
          </c:dPt>
          <c:dPt>
            <c:idx val="1"/>
            <c:bubble3D val="0"/>
            <c:spPr>
              <a:solidFill>
                <a:srgbClr val="3333FF"/>
              </a:solidFill>
            </c:spPr>
            <c:extLst>
              <c:ext xmlns:c16="http://schemas.microsoft.com/office/drawing/2014/chart" uri="{C3380CC4-5D6E-409C-BE32-E72D297353CC}">
                <c16:uniqueId val="{00000003-25A5-4CC7-99B7-1E3CCF8B4AAC}"/>
              </c:ext>
            </c:extLst>
          </c:dPt>
          <c:cat>
            <c:strRef>
              <c:f>Sheet1!$A$2:$A$3</c:f>
              <c:strCache>
                <c:ptCount val="2"/>
                <c:pt idx="0">
                  <c:v>New 76%</c:v>
                </c:pt>
                <c:pt idx="1">
                  <c:v>Returning 23%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0.76</c:v>
                </c:pt>
                <c:pt idx="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A5-4CC7-99B7-1E3CCF8B4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94820647419071"/>
          <c:y val="5.6737588652482268E-2"/>
          <c:w val="0.81099632545931755"/>
          <c:h val="0.828108560897972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</c:numCache>
            </c:numRef>
          </c:cat>
          <c:val>
            <c:numRef>
              <c:f>Sheet1!$B$2:$B$7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578</c:v>
                </c:pt>
                <c:pt idx="3">
                  <c:v>1425</c:v>
                </c:pt>
                <c:pt idx="4">
                  <c:v>1724</c:v>
                </c:pt>
                <c:pt idx="5">
                  <c:v>1943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AE-45B0-BE55-CFDE01589A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spPr>
            <a:ln w="38100">
              <a:headEnd type="none" w="med" len="med"/>
              <a:tailEnd type="none" w="med" len="med"/>
            </a:ln>
          </c:spPr>
          <c:marker>
            <c:symbol val="none"/>
          </c:marker>
          <c:dPt>
            <c:idx val="4"/>
            <c:bubble3D val="0"/>
            <c:spPr>
              <a:ln w="76200"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2-3CBA-4AF7-90DB-ED54741CDFCB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800</c:v>
                </c:pt>
                <c:pt idx="1">
                  <c:v>8447</c:v>
                </c:pt>
                <c:pt idx="2">
                  <c:v>15495</c:v>
                </c:pt>
                <c:pt idx="3">
                  <c:v>21575</c:v>
                </c:pt>
                <c:pt idx="4">
                  <c:v>22620</c:v>
                </c:pt>
                <c:pt idx="5">
                  <c:v>22998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BA-4AF7-90DB-ED54741CD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549568"/>
        <c:axId val="35551104"/>
      </c:lineChart>
      <c:catAx>
        <c:axId val="3554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5551104"/>
        <c:crosses val="autoZero"/>
        <c:auto val="1"/>
        <c:lblAlgn val="ctr"/>
        <c:lblOffset val="100"/>
        <c:noMultiLvlLbl val="0"/>
      </c:catAx>
      <c:valAx>
        <c:axId val="35551104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35549568"/>
        <c:crosses val="autoZero"/>
        <c:crossBetween val="between"/>
      </c:valAx>
      <c:spPr>
        <a:noFill/>
        <a:ln w="38100"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3038475" cy="464980"/>
          </a:xfrm>
          <a:prstGeom prst="rect">
            <a:avLst/>
          </a:prstGeom>
        </p:spPr>
        <p:txBody>
          <a:bodyPr vert="horz" lIns="91751" tIns="45876" rIns="91751" bIns="458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4" y="4"/>
            <a:ext cx="3038475" cy="464980"/>
          </a:xfrm>
          <a:prstGeom prst="rect">
            <a:avLst/>
          </a:prstGeom>
        </p:spPr>
        <p:txBody>
          <a:bodyPr vert="horz" lIns="91751" tIns="45876" rIns="91751" bIns="45876" rtlCol="0"/>
          <a:lstStyle>
            <a:lvl1pPr algn="r">
              <a:defRPr sz="1200"/>
            </a:lvl1pPr>
          </a:lstStyle>
          <a:p>
            <a:fld id="{53C89CCF-85AA-4EFC-9EB1-4AD831C3FE69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826"/>
            <a:ext cx="3038475" cy="464980"/>
          </a:xfrm>
          <a:prstGeom prst="rect">
            <a:avLst/>
          </a:prstGeom>
        </p:spPr>
        <p:txBody>
          <a:bodyPr vert="horz" lIns="91751" tIns="45876" rIns="91751" bIns="458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4" y="8829826"/>
            <a:ext cx="3038475" cy="464980"/>
          </a:xfrm>
          <a:prstGeom prst="rect">
            <a:avLst/>
          </a:prstGeom>
        </p:spPr>
        <p:txBody>
          <a:bodyPr vert="horz" lIns="91751" tIns="45876" rIns="91751" bIns="45876" rtlCol="0" anchor="b"/>
          <a:lstStyle>
            <a:lvl1pPr algn="r">
              <a:defRPr sz="1200"/>
            </a:lvl1pPr>
          </a:lstStyle>
          <a:p>
            <a:fld id="{34ACBD49-7759-41D0-92BD-214B0CD58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23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0" cy="464820"/>
          </a:xfrm>
          <a:prstGeom prst="rect">
            <a:avLst/>
          </a:prstGeom>
        </p:spPr>
        <p:txBody>
          <a:bodyPr vert="horz" lIns="93144" tIns="46572" rIns="93144" bIns="465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44" tIns="46572" rIns="93144" bIns="46572" rtlCol="0"/>
          <a:lstStyle>
            <a:lvl1pPr algn="r">
              <a:defRPr sz="1200"/>
            </a:lvl1pPr>
          </a:lstStyle>
          <a:p>
            <a:fld id="{40EEC26F-4A47-4928-8D81-91D6E21472DC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4" tIns="46572" rIns="93144" bIns="465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3144" tIns="46572" rIns="93144" bIns="465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66"/>
            <a:ext cx="3037840" cy="464820"/>
          </a:xfrm>
          <a:prstGeom prst="rect">
            <a:avLst/>
          </a:prstGeom>
        </p:spPr>
        <p:txBody>
          <a:bodyPr vert="horz" lIns="93144" tIns="46572" rIns="93144" bIns="465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6"/>
            <a:ext cx="3037840" cy="464820"/>
          </a:xfrm>
          <a:prstGeom prst="rect">
            <a:avLst/>
          </a:prstGeom>
        </p:spPr>
        <p:txBody>
          <a:bodyPr vert="horz" lIns="93144" tIns="46572" rIns="93144" bIns="46572" rtlCol="0" anchor="b"/>
          <a:lstStyle>
            <a:lvl1pPr algn="r">
              <a:defRPr sz="1200"/>
            </a:lvl1pPr>
          </a:lstStyle>
          <a:p>
            <a:fld id="{70C82233-EBDC-496F-A9B7-3777A0C8D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2233-EBDC-496F-A9B7-3777A0C8D1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5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2233-EBDC-496F-A9B7-3777A0C8D1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61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2233-EBDC-496F-A9B7-3777A0C8D1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17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2233-EBDC-496F-A9B7-3777A0C8D1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95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2233-EBDC-496F-A9B7-3777A0C8D1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95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2233-EBDC-496F-A9B7-3777A0C8D1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58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2233-EBDC-496F-A9B7-3777A0C8D1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58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2233-EBDC-496F-A9B7-3777A0C8D1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81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2233-EBDC-496F-A9B7-3777A0C8D1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7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2233-EBDC-496F-A9B7-3777A0C8D1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14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2233-EBDC-496F-A9B7-3777A0C8D1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6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2233-EBDC-496F-A9B7-3777A0C8D1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78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2233-EBDC-496F-A9B7-3777A0C8D1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09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2233-EBDC-496F-A9B7-3777A0C8D1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85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2233-EBDC-496F-A9B7-3777A0C8D1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12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2233-EBDC-496F-A9B7-3777A0C8D1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94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2233-EBDC-496F-A9B7-3777A0C8D1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58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2233-EBDC-496F-A9B7-3777A0C8D1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0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2233-EBDC-496F-A9B7-3777A0C8D1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13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2233-EBDC-496F-A9B7-3777A0C8D1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96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2233-EBDC-496F-A9B7-3777A0C8D1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17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2233-EBDC-496F-A9B7-3777A0C8D1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4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2233-EBDC-496F-A9B7-3777A0C8D1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66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82233-EBDC-496F-A9B7-3777A0C8D1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5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C9ED-1D27-40C1-9557-6C34FD4E3DD0}" type="datetime1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F83-A925-4C11-A014-BB95238A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2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CE85-AE93-483C-B004-0C83937EFA1D}" type="datetime1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F83-A925-4C11-A014-BB95238A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0B0B-E831-4542-80A7-6844E42A2BFF}" type="datetime1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F83-A925-4C11-A014-BB95238A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3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A587-F97F-43CB-9286-CE9F17AD65BB}" type="datetime1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F83-A925-4C11-A014-BB95238A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5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F26A-680F-49B5-9C45-EDB7C046E3BC}" type="datetime1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F83-A925-4C11-A014-BB95238A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8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CAA7-4B0D-4DC2-B503-E1585C2A5AE4}" type="datetime1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F83-A925-4C11-A014-BB95238A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9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FE52-30DA-4C7C-B5C3-C574BE360CD4}" type="datetime1">
              <a:rPr lang="en-US" smtClean="0"/>
              <a:t>3/2/2019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F83-A925-4C11-A014-BB95238A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0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0BBDE-59FC-4B95-9985-12D26FBB0ECB}" type="datetime1">
              <a:rPr lang="en-US" smtClean="0"/>
              <a:t>3/2/2019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F83-A925-4C11-A014-BB95238A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8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9975-EE7A-4A25-A362-8E405BDE21D2}" type="datetime1">
              <a:rPr lang="en-US" smtClean="0"/>
              <a:t>3/2/2019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F83-A925-4C11-A014-BB95238A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3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BCBB-AD6E-4957-AF01-1126A2ACE75F}" type="datetime1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F83-A925-4C11-A014-BB95238A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1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1D19-95B6-4C2B-9FC2-7231C9A9CE49}" type="datetime1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F83-A925-4C11-A014-BB95238A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6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2D31D-A640-499D-8F80-56A6EBA98247}" type="datetime1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6BF83-A925-4C11-A014-BB95238A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90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erryallison@esvatourism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169505"/>
            <a:ext cx="6858000" cy="3065105"/>
          </a:xfrm>
        </p:spPr>
        <p:txBody>
          <a:bodyPr>
            <a:normAutofit fontScale="90000"/>
          </a:bodyPr>
          <a:lstStyle/>
          <a:p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466D21-05A7-4714-AD54-642007E88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09" y="0"/>
            <a:ext cx="9169009" cy="68767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78EF10-3399-4E63-BAB6-ACE0E328119A}"/>
              </a:ext>
            </a:extLst>
          </p:cNvPr>
          <p:cNvSpPr txBox="1"/>
          <p:nvPr/>
        </p:nvSpPr>
        <p:spPr>
          <a:xfrm>
            <a:off x="0" y="5369382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Eastern Shore of Virginia Tourism Commission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6CEF1-8CF4-4149-BD90-52E07F1893E5}"/>
              </a:ext>
            </a:extLst>
          </p:cNvPr>
          <p:cNvSpPr txBox="1"/>
          <p:nvPr/>
        </p:nvSpPr>
        <p:spPr>
          <a:xfrm>
            <a:off x="-12505" y="5715754"/>
            <a:ext cx="9144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2018-2019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4F9F92-365A-47BB-82D7-EA837D526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226618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88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05400"/>
            <a:ext cx="6896100" cy="1447800"/>
          </a:xfrm>
        </p:spPr>
        <p:txBody>
          <a:bodyPr>
            <a:normAutofit/>
          </a:bodyPr>
          <a:lstStyle/>
          <a:p>
            <a:r>
              <a:rPr lang="en-US" dirty="0"/>
              <a:t>Social Media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583" y="3810000"/>
            <a:ext cx="4940217" cy="18566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F83-A925-4C11-A014-BB95238AF8D2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5303" y="5597752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Instagram/Facebook page; ESVA Tourism Commission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299244257"/>
              </p:ext>
            </p:extLst>
          </p:nvPr>
        </p:nvGraphicFramePr>
        <p:xfrm>
          <a:off x="838200" y="1128826"/>
          <a:ext cx="5715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00800" y="38100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Instagram</a:t>
            </a:r>
            <a:b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1,943 </a:t>
            </a: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followers</a:t>
            </a:r>
            <a:endParaRPr lang="en-US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#</a:t>
            </a:r>
            <a:r>
              <a:rPr lang="en-US" sz="24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visitesva</a:t>
            </a:r>
            <a:endParaRPr lang="en-US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4,494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D00A3-1D34-43D9-AAFF-D0EE840417C4}"/>
              </a:ext>
            </a:extLst>
          </p:cNvPr>
          <p:cNvSpPr txBox="1"/>
          <p:nvPr/>
        </p:nvSpPr>
        <p:spPr>
          <a:xfrm>
            <a:off x="6472748" y="1364154"/>
            <a:ext cx="2366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Facebook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22,998 </a:t>
            </a:r>
            <a:r>
              <a:rPr lang="en-US" sz="1400" b="1" dirty="0">
                <a:solidFill>
                  <a:schemeClr val="accent2"/>
                </a:solidFill>
              </a:rPr>
              <a:t>likes/follows</a:t>
            </a:r>
            <a:endParaRPr lang="en-US" sz="2400" b="1" dirty="0">
              <a:solidFill>
                <a:schemeClr val="accent2"/>
              </a:solidFill>
            </a:endParaRPr>
          </a:p>
          <a:p>
            <a:endParaRPr lang="en-US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01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558F58E-93BA-44A3-BCDA-585AFF2E4F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EB8CE0F-90E9-4C1A-A213-71D7D626A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33"/>
          <a:stretch/>
        </p:blipFill>
        <p:spPr>
          <a:xfrm>
            <a:off x="4434842" y="10"/>
            <a:ext cx="4709158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D0BBC1-A7D4-445D-98AC-95A6A45D8E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70332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2133600" cy="2819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2018</a:t>
            </a:r>
            <a:br>
              <a:rPr lang="en-US" sz="2400" dirty="0"/>
            </a:br>
            <a:r>
              <a:rPr lang="en-US" sz="2400" dirty="0"/>
              <a:t>Marketing </a:t>
            </a:r>
            <a:br>
              <a:rPr lang="en-US" sz="2400" dirty="0"/>
            </a:br>
            <a:r>
              <a:rPr lang="en-US" sz="2400" dirty="0"/>
              <a:t>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F56BF83-A925-4C11-A014-BB95238AF8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45D28E-5F8D-40E7-BE4D-867BEA53BA44}"/>
              </a:ext>
            </a:extLst>
          </p:cNvPr>
          <p:cNvSpPr/>
          <p:nvPr/>
        </p:nvSpPr>
        <p:spPr>
          <a:xfrm>
            <a:off x="990600" y="3124200"/>
            <a:ext cx="205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Consumer</a:t>
            </a:r>
          </a:p>
          <a:p>
            <a:r>
              <a:rPr lang="en-US" dirty="0"/>
              <a:t>Industry</a:t>
            </a:r>
          </a:p>
          <a:p>
            <a:r>
              <a:rPr lang="en-US" dirty="0"/>
              <a:t>Regional </a:t>
            </a:r>
          </a:p>
        </p:txBody>
      </p:sp>
    </p:spTree>
    <p:extLst>
      <p:ext uri="{BB962C8B-B14F-4D97-AF65-F5344CB8AC3E}">
        <p14:creationId xmlns:p14="http://schemas.microsoft.com/office/powerpoint/2010/main" val="2200923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18401B1-9F3A-4B4C-9423-997ED3DFB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5340" y="307731"/>
            <a:ext cx="5751995" cy="3997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53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900" dirty="0">
                <a:solidFill>
                  <a:schemeClr val="bg1"/>
                </a:solidFill>
              </a:rPr>
              <a:t>Consumer Marketing</a:t>
            </a:r>
            <a:endParaRPr lang="en-US" sz="29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522430"/>
            <a:ext cx="20574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F56BF83-A925-4C11-A014-BB95238AF8D2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15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70332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B63757A-6C04-4B81-99EB-9DF94C2962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88" b="1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en-US" sz="2400" dirty="0"/>
              <a:t>Earned Media</a:t>
            </a:r>
            <a:br>
              <a:rPr lang="en-US" sz="2400" dirty="0"/>
            </a:br>
            <a:r>
              <a:rPr lang="en-US" sz="2400" dirty="0"/>
              <a:t>aka “PR”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F56BF83-A925-4C11-A014-BB95238AF8D2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1490" y="2575034"/>
            <a:ext cx="4232910" cy="390196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129</a:t>
            </a:r>
            <a:br>
              <a:rPr lang="en-US" sz="2200" dirty="0"/>
            </a:br>
            <a:r>
              <a:rPr lang="en-US" sz="2200" dirty="0"/>
              <a:t>media stories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Efforts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VTC – State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ESVTC -- Regional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ESVA towns - Local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ESVA businesses -- Hyperlocal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Four press trips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underwritten by tourism commission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  <a:p>
            <a:pPr marL="0" indent="0">
              <a:lnSpc>
                <a:spcPct val="90000"/>
              </a:lnSpc>
              <a:buNone/>
            </a:pPr>
            <a:endParaRPr lang="en-US" sz="900" dirty="0"/>
          </a:p>
          <a:p>
            <a:pPr marL="0" indent="0">
              <a:lnSpc>
                <a:spcPct val="90000"/>
              </a:lnSpc>
              <a:buNone/>
            </a:pPr>
            <a:endParaRPr lang="en-US" sz="900" dirty="0"/>
          </a:p>
          <a:p>
            <a:pPr marL="0" indent="0">
              <a:lnSpc>
                <a:spcPct val="90000"/>
              </a:lnSpc>
              <a:buNone/>
            </a:pPr>
            <a:endParaRPr lang="en-US" sz="900" dirty="0"/>
          </a:p>
          <a:p>
            <a:pPr marL="0" indent="0">
              <a:lnSpc>
                <a:spcPct val="90000"/>
              </a:lnSpc>
              <a:buNone/>
            </a:pPr>
            <a:endParaRPr lang="en-US" sz="900" dirty="0"/>
          </a:p>
          <a:p>
            <a:pPr marL="0" indent="0">
              <a:lnSpc>
                <a:spcPct val="90000"/>
              </a:lnSpc>
              <a:buNone/>
            </a:pPr>
            <a:endParaRPr lang="en-US" sz="900" dirty="0"/>
          </a:p>
          <a:p>
            <a:pPr marL="0" indent="0">
              <a:lnSpc>
                <a:spcPct val="90000"/>
              </a:lnSpc>
              <a:buNone/>
            </a:pPr>
            <a:endParaRPr lang="en-US" sz="900" dirty="0"/>
          </a:p>
          <a:p>
            <a:pPr marL="0" indent="0">
              <a:lnSpc>
                <a:spcPct val="90000"/>
              </a:lnSpc>
              <a:buNone/>
            </a:pPr>
            <a:br>
              <a:rPr lang="en-US" sz="900" b="1" dirty="0"/>
            </a:br>
            <a:endParaRPr lang="en-US" sz="900" dirty="0"/>
          </a:p>
          <a:p>
            <a:pPr marL="0" indent="0">
              <a:lnSpc>
                <a:spcPct val="90000"/>
              </a:lnSpc>
              <a:buNone/>
            </a:pPr>
            <a:endParaRPr lang="en-US" sz="900" dirty="0"/>
          </a:p>
          <a:p>
            <a:pPr marL="0" indent="0">
              <a:lnSpc>
                <a:spcPct val="90000"/>
              </a:lnSpc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67865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4">
            <a:extLst>
              <a:ext uri="{FF2B5EF4-FFF2-40B4-BE49-F238E27FC236}">
                <a16:creationId xmlns:a16="http://schemas.microsoft.com/office/drawing/2014/main" id="{CF62D2A7-8207-488C-9F46-316BA81A16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7085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6">
            <a:extLst>
              <a:ext uri="{FF2B5EF4-FFF2-40B4-BE49-F238E27FC236}">
                <a16:creationId xmlns:a16="http://schemas.microsoft.com/office/drawing/2014/main" id="{52AC6D7F-F068-4E11-BB06-F601D89BB9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605" y="-2"/>
            <a:ext cx="4081395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9369AE-F178-41CD-B186-DC3317A87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42" y="1117601"/>
            <a:ext cx="2847593" cy="2847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3325"/>
            <a:ext cx="3985902" cy="1325563"/>
          </a:xfrm>
        </p:spPr>
        <p:txBody>
          <a:bodyPr>
            <a:normAutofit/>
          </a:bodyPr>
          <a:lstStyle/>
          <a:p>
            <a:r>
              <a:rPr lang="en-US" sz="2400" dirty="0"/>
              <a:t>2018 Facebook</a:t>
            </a:r>
            <a:br>
              <a:rPr lang="en-US" sz="2400" dirty="0"/>
            </a:br>
            <a:r>
              <a:rPr lang="en-US" sz="2400" dirty="0"/>
              <a:t>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0174" y="6108192"/>
            <a:ext cx="41148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 fontScale="92500" lnSpcReduction="20000"/>
          </a:bodyPr>
          <a:lstStyle/>
          <a:p>
            <a:pPr algn="ctr">
              <a:spcAft>
                <a:spcPts val="600"/>
              </a:spcAft>
            </a:pPr>
            <a:fld id="{9F56BF83-A925-4C11-A014-BB95238AF8D2}" type="slidenum">
              <a:rPr lang="en-US" sz="13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14</a:t>
            </a:fld>
            <a:endParaRPr lang="en-US" sz="130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1500" y="2279018"/>
            <a:ext cx="3985907" cy="3375920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US" sz="1600" dirty="0"/>
              <a:t>1.3 million impressions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332 posts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Organic + paid reach</a:t>
            </a:r>
            <a:br>
              <a:rPr lang="en-US" sz="1600" dirty="0"/>
            </a:br>
            <a:endParaRPr lang="en-US" sz="1600" dirty="0"/>
          </a:p>
          <a:p>
            <a:pPr marL="0" indent="0">
              <a:buNone/>
            </a:pPr>
            <a:r>
              <a:rPr lang="en-US" sz="1600" dirty="0"/>
              <a:t>Top Click post: 1,452 clicks</a:t>
            </a:r>
            <a:br>
              <a:rPr lang="en-US" sz="1600" dirty="0"/>
            </a:br>
            <a:r>
              <a:rPr lang="en-US" sz="1600" dirty="0"/>
              <a:t>“What  Life Is Like Inside The Tiny Town In Virginia With No Cars”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Top Engagement Post: 3,808</a:t>
            </a:r>
          </a:p>
          <a:p>
            <a:pPr marL="0" indent="0">
              <a:buNone/>
            </a:pPr>
            <a:r>
              <a:rPr lang="en-US" sz="1600" dirty="0"/>
              <a:t>“The Virginia Bakery In The Middle Of Nowhere That’s One Of The Best On Earth”</a:t>
            </a:r>
          </a:p>
        </p:txBody>
      </p:sp>
    </p:spTree>
    <p:extLst>
      <p:ext uri="{BB962C8B-B14F-4D97-AF65-F5344CB8AC3E}">
        <p14:creationId xmlns:p14="http://schemas.microsoft.com/office/powerpoint/2010/main" val="2919567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/>
              <a:t>Blog</a:t>
            </a:r>
            <a:br>
              <a:rPr lang="en-US"/>
            </a:br>
            <a:r>
              <a:rPr lang="en-US"/>
              <a:t>Marketing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1490" y="2575034"/>
            <a:ext cx="3840085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54,267 views</a:t>
            </a:r>
            <a:br>
              <a:rPr lang="en-US" sz="1600" dirty="0"/>
            </a:b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13 feature stories published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Organic + paid reach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Content re-published to VTC website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Top post: 8,218 Views</a:t>
            </a:r>
            <a:br>
              <a:rPr lang="en-US" sz="1600" dirty="0"/>
            </a:br>
            <a:r>
              <a:rPr lang="en-US" sz="1600" dirty="0"/>
              <a:t>“6 Gorgeous Beaches on VA’s Eastern Shore”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9F56BF83-A925-4C11-A014-BB95238AF8D2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6" name="Picture 5" descr="A beach covered in snow&#10;&#10;Description automatically generated">
            <a:extLst>
              <a:ext uri="{FF2B5EF4-FFF2-40B4-BE49-F238E27FC236}">
                <a16:creationId xmlns:a16="http://schemas.microsoft.com/office/drawing/2014/main" id="{914F5014-9F78-4072-AFB0-1D24CCF84C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20" r="14899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7969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70332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2244703-AA4F-4AD9-8FB8-7DAEF0D9C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9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Instagram</a:t>
            </a:r>
            <a:br>
              <a:rPr lang="en-US" sz="2400" dirty="0"/>
            </a:br>
            <a:r>
              <a:rPr lang="en-US" sz="2400" dirty="0"/>
              <a:t>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9F56BF83-A925-4C11-A014-BB95238AF8D2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051" y="3124200"/>
            <a:ext cx="3840085" cy="207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1,943 followers @ #</a:t>
            </a:r>
            <a:r>
              <a:rPr lang="en-US" dirty="0" err="1"/>
              <a:t>visitesva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Publish 3x per week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28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25621CF-FD9B-4BC3-9ECC-36CAF62103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0C3A2E-251A-4505-B1B8-C85CBF21F3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342407-D9BF-4AB0-8ED1-0A58CBCAA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20" y="2303218"/>
            <a:ext cx="3336580" cy="2499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3505200" cy="251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Video</a:t>
            </a: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Marketing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676400"/>
            <a:ext cx="3505200" cy="3197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49,468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YouTube views 2009 to date</a:t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3,230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Facebook views 2014 to 2017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Top YouTube video: 24,000 views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“Visit The Eastern Shore of Virginia”</a:t>
            </a:r>
          </a:p>
        </p:txBody>
      </p:sp>
    </p:spTree>
    <p:extLst>
      <p:ext uri="{BB962C8B-B14F-4D97-AF65-F5344CB8AC3E}">
        <p14:creationId xmlns:p14="http://schemas.microsoft.com/office/powerpoint/2010/main" val="2253972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70332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40DAF81-771E-48AE-AD67-5D31ADE13F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5" r="19094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Search</a:t>
            </a:r>
            <a:br>
              <a:rPr lang="en-US" sz="2400" dirty="0"/>
            </a:br>
            <a:r>
              <a:rPr lang="en-US" sz="2400" dirty="0"/>
              <a:t>Engine</a:t>
            </a:r>
            <a:br>
              <a:rPr lang="en-US" sz="2400" dirty="0"/>
            </a:br>
            <a:r>
              <a:rPr lang="en-US" sz="2400" dirty="0"/>
              <a:t>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F56BF83-A925-4C11-A014-BB95238AF8D2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575034"/>
            <a:ext cx="4953000" cy="428296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000" b="1" dirty="0"/>
          </a:p>
          <a:p>
            <a:pPr marL="0" indent="0">
              <a:lnSpc>
                <a:spcPct val="90000"/>
              </a:lnSpc>
              <a:buNone/>
            </a:pPr>
            <a:br>
              <a:rPr lang="en-US" sz="1000" b="1" dirty="0"/>
            </a:br>
            <a:r>
              <a:rPr lang="en-US" sz="2000" dirty="0"/>
              <a:t>70%</a:t>
            </a:r>
            <a:br>
              <a:rPr lang="en-US" sz="2000" dirty="0"/>
            </a:br>
            <a:r>
              <a:rPr lang="en-US" sz="2000" dirty="0"/>
              <a:t>website visitors from search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80%</a:t>
            </a:r>
            <a:br>
              <a:rPr lang="en-US" sz="2000" dirty="0"/>
            </a:br>
            <a:r>
              <a:rPr lang="en-US" sz="2000" dirty="0"/>
              <a:t>of that is from Google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Ranking Page One </a:t>
            </a:r>
            <a:r>
              <a:rPr lang="en-US" sz="1500" i="1" dirty="0"/>
              <a:t>(01/21/2019):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i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#1 ESVA tourism commission website</a:t>
            </a:r>
            <a:br>
              <a:rPr lang="en-US" sz="2000" dirty="0"/>
            </a:br>
            <a:r>
              <a:rPr lang="en-US" sz="2000" dirty="0"/>
              <a:t>#2 Nine Best Reasons to Visit </a:t>
            </a:r>
            <a:r>
              <a:rPr lang="en-US" sz="1700" dirty="0"/>
              <a:t>(ESVA TC website)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#3  Wikipedia - ESVA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#4  Trip Advisor- ESVA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#5  VTC – Coastal VA - ESVA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#6  5 Small Towns on VA’s ES for Quiet        Coastal Retreat </a:t>
            </a:r>
            <a:r>
              <a:rPr lang="en-US" sz="1700" dirty="0"/>
              <a:t>(ESVA TC Website)</a:t>
            </a:r>
          </a:p>
          <a:p>
            <a:pPr marL="0" indent="0">
              <a:lnSpc>
                <a:spcPct val="90000"/>
              </a:lnSpc>
              <a:buNone/>
            </a:pPr>
            <a:endParaRPr lang="en-US" sz="1000" dirty="0"/>
          </a:p>
          <a:p>
            <a:pPr marL="0" indent="0">
              <a:lnSpc>
                <a:spcPct val="90000"/>
              </a:lnSpc>
              <a:buNone/>
            </a:pPr>
            <a:endParaRPr lang="en-US" sz="1000" dirty="0"/>
          </a:p>
          <a:p>
            <a:pPr marL="0" indent="0">
              <a:lnSpc>
                <a:spcPct val="90000"/>
              </a:lnSpc>
              <a:buNone/>
            </a:pPr>
            <a:endParaRPr lang="en-US" sz="1000" dirty="0"/>
          </a:p>
          <a:p>
            <a:pPr marL="0" indent="0">
              <a:lnSpc>
                <a:spcPct val="90000"/>
              </a:lnSpc>
              <a:buNone/>
            </a:pPr>
            <a:endParaRPr lang="en-US" sz="1000" dirty="0"/>
          </a:p>
          <a:p>
            <a:pPr marL="0" indent="0">
              <a:lnSpc>
                <a:spcPct val="90000"/>
              </a:lnSpc>
              <a:buNone/>
            </a:pPr>
            <a:endParaRPr lang="en-US" sz="1000" b="1" dirty="0"/>
          </a:p>
          <a:p>
            <a:pPr marL="0" indent="0">
              <a:lnSpc>
                <a:spcPct val="90000"/>
              </a:lnSpc>
              <a:buNone/>
            </a:pPr>
            <a:br>
              <a:rPr lang="en-US" sz="1000" b="1" dirty="0"/>
            </a:br>
            <a:endParaRPr lang="en-US" sz="1000" dirty="0"/>
          </a:p>
          <a:p>
            <a:pPr marL="0" indent="0">
              <a:lnSpc>
                <a:spcPct val="90000"/>
              </a:lnSpc>
              <a:buNone/>
            </a:pPr>
            <a:endParaRPr lang="en-US" sz="1000" dirty="0"/>
          </a:p>
          <a:p>
            <a:pPr marL="0" indent="0">
              <a:lnSpc>
                <a:spcPct val="90000"/>
              </a:lnSpc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6856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CF62D2A7-8207-488C-9F46-316BA81A16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7085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52AC6D7F-F068-4E11-BB06-F601D89BB9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605" y="-2"/>
            <a:ext cx="4081395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3325"/>
            <a:ext cx="3985902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Website</a:t>
            </a:r>
            <a:br>
              <a:rPr lang="en-US" sz="2800" dirty="0"/>
            </a:br>
            <a:r>
              <a:rPr lang="en-US" sz="2800" dirty="0"/>
              <a:t>Unique</a:t>
            </a:r>
            <a:br>
              <a:rPr lang="en-US" sz="2800" dirty="0"/>
            </a:br>
            <a:r>
              <a:rPr lang="en-US" sz="2800" dirty="0"/>
              <a:t>Visitors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1500" y="2128888"/>
            <a:ext cx="4762500" cy="4500512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2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235,937</a:t>
            </a:r>
            <a:br>
              <a:rPr lang="en-US" sz="2000" dirty="0"/>
            </a:b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br>
              <a:rPr lang="en-US" sz="2000" dirty="0"/>
            </a:br>
            <a:r>
              <a:rPr lang="en-US" sz="2000" dirty="0"/>
              <a:t>34% are 25 to 44 ages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en-US" sz="2000" dirty="0"/>
            </a:br>
            <a:r>
              <a:rPr lang="en-US" sz="2000" dirty="0"/>
              <a:t>Food #1 interest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From </a:t>
            </a:r>
            <a:br>
              <a:rPr lang="en-US" sz="2000" dirty="0"/>
            </a:br>
            <a:r>
              <a:rPr lang="en-US" sz="1500" dirty="0"/>
              <a:t>1  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VA Beach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2   DC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3   Norfolk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4   Chesapeake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5   Suffolk</a:t>
            </a:r>
            <a:b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6   Richmond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7   Cape Charles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8   Newport News</a:t>
            </a:r>
            <a:b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9   New York City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10  Charlottesville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sz="1200" dirty="0"/>
          </a:p>
          <a:p>
            <a:pPr marL="0" indent="0">
              <a:lnSpc>
                <a:spcPct val="90000"/>
              </a:lnSpc>
              <a:buNone/>
            </a:pP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7C057F-7B60-4D00-A224-40404974B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1600"/>
            <a:ext cx="2057400" cy="21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9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70332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ACC86E9-443C-48A3-BBE1-8F5D9CF099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1" r="22017" b="2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3840085" cy="346222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</a:pPr>
            <a:endParaRPr lang="en-US" sz="1600" dirty="0"/>
          </a:p>
          <a:p>
            <a:pPr marL="0" indent="-228600">
              <a:lnSpc>
                <a:spcPct val="90000"/>
              </a:lnSpc>
            </a:pPr>
            <a:endParaRPr lang="en-US" sz="1600" dirty="0"/>
          </a:p>
          <a:p>
            <a:pPr marL="0" indent="-228600">
              <a:lnSpc>
                <a:spcPct val="90000"/>
              </a:lnSpc>
            </a:pPr>
            <a:endParaRPr lang="en-US" sz="1600" dirty="0"/>
          </a:p>
          <a:p>
            <a:pPr marL="0" indent="-228600">
              <a:lnSpc>
                <a:spcPct val="90000"/>
              </a:lnSpc>
            </a:pPr>
            <a:endParaRPr lang="en-US" sz="1600" dirty="0"/>
          </a:p>
          <a:p>
            <a:pPr marL="0" indent="-228600">
              <a:lnSpc>
                <a:spcPct val="90000"/>
              </a:lnSpc>
            </a:pPr>
            <a:endParaRPr lang="en-US" sz="1600" dirty="0"/>
          </a:p>
          <a:p>
            <a:pPr marL="0" indent="-228600">
              <a:lnSpc>
                <a:spcPct val="90000"/>
              </a:lnSpc>
            </a:pPr>
            <a:endParaRPr lang="en-US" sz="1600" dirty="0"/>
          </a:p>
          <a:p>
            <a:pPr marL="0" indent="-228600">
              <a:lnSpc>
                <a:spcPct val="90000"/>
              </a:lnSpc>
            </a:pPr>
            <a:endParaRPr lang="en-US" sz="1600" dirty="0"/>
          </a:p>
          <a:p>
            <a:pPr marL="0" indent="-228600">
              <a:lnSpc>
                <a:spcPct val="90000"/>
              </a:lnSpc>
            </a:pPr>
            <a:endParaRPr lang="en-US" sz="1600" dirty="0"/>
          </a:p>
          <a:p>
            <a:pPr marL="0" indent="-228600">
              <a:lnSpc>
                <a:spcPct val="90000"/>
              </a:lnSpc>
            </a:pPr>
            <a:endParaRPr lang="en-US" sz="1600" dirty="0"/>
          </a:p>
          <a:p>
            <a:pPr marL="0" indent="-228600">
              <a:lnSpc>
                <a:spcPct val="90000"/>
              </a:lnSpc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2017 Data from VA Tourism Corporation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marL="0" indent="-228600">
              <a:lnSpc>
                <a:spcPct val="90000"/>
              </a:lnSpc>
            </a:pPr>
            <a:endParaRPr lang="en-US" sz="1600" dirty="0"/>
          </a:p>
          <a:p>
            <a:pPr marL="0" indent="-228600">
              <a:lnSpc>
                <a:spcPct val="90000"/>
              </a:lnSpc>
            </a:pPr>
            <a:endParaRPr lang="en-US" sz="1600" dirty="0"/>
          </a:p>
          <a:p>
            <a:pPr marL="0" indent="-228600">
              <a:lnSpc>
                <a:spcPct val="90000"/>
              </a:lnSpc>
            </a:pPr>
            <a:endParaRPr lang="en-US" sz="1600" dirty="0"/>
          </a:p>
          <a:p>
            <a:pPr marL="0" indent="-228600">
              <a:lnSpc>
                <a:spcPct val="90000"/>
              </a:lnSpc>
            </a:pPr>
            <a:endParaRPr lang="en-US" sz="1600" dirty="0"/>
          </a:p>
          <a:p>
            <a:pPr marL="0" indent="-228600">
              <a:lnSpc>
                <a:spcPct val="90000"/>
              </a:lnSpc>
            </a:pPr>
            <a:endParaRPr lang="en-US" sz="1600" dirty="0"/>
          </a:p>
          <a:p>
            <a:pPr indent="-228600">
              <a:lnSpc>
                <a:spcPct val="90000"/>
              </a:lnSpc>
            </a:pPr>
            <a:endParaRPr lang="en-US" sz="1600" dirty="0"/>
          </a:p>
          <a:p>
            <a:pPr marL="0" indent="-228600">
              <a:lnSpc>
                <a:spcPct val="90000"/>
              </a:lnSpc>
            </a:pPr>
            <a:endParaRPr lang="en-US" sz="1600" dirty="0"/>
          </a:p>
          <a:p>
            <a:pPr indent="-228600">
              <a:lnSpc>
                <a:spcPct val="90000"/>
              </a:lnSpc>
            </a:pPr>
            <a:endParaRPr lang="en-US" sz="1600" dirty="0"/>
          </a:p>
          <a:p>
            <a:pPr indent="-228600">
              <a:lnSpc>
                <a:spcPct val="90000"/>
              </a:lnSpc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F56BF83-A925-4C11-A014-BB95238AF8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8711" y="7112415"/>
            <a:ext cx="2225289" cy="1269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700" dirty="0"/>
              <a:t>Travel Economic Impact</a:t>
            </a:r>
            <a:br>
              <a:rPr lang="en-US" sz="700" dirty="0"/>
            </a:br>
            <a:r>
              <a:rPr lang="en-US" sz="700" dirty="0"/>
              <a:t>(Expenditures: food, lodging, transport, purchases, </a:t>
            </a:r>
            <a:endParaRPr lang="en-US" sz="700"/>
          </a:p>
          <a:p>
            <a:pPr>
              <a:spcAft>
                <a:spcPts val="600"/>
              </a:spcAft>
            </a:pPr>
            <a:r>
              <a:rPr lang="en-US" sz="700" dirty="0"/>
              <a:t>entertainment, recreation; Payroll; Employment; </a:t>
            </a:r>
            <a:endParaRPr lang="en-US" sz="700"/>
          </a:p>
          <a:p>
            <a:pPr>
              <a:spcAft>
                <a:spcPts val="600"/>
              </a:spcAft>
            </a:pPr>
            <a:r>
              <a:rPr lang="en-US" sz="700" dirty="0"/>
              <a:t>Direct Travel Related Tax Receipts</a:t>
            </a:r>
            <a:r>
              <a:rPr lang="en-US" sz="700" dirty="0">
                <a:solidFill>
                  <a:schemeClr val="bg1"/>
                </a:solidFill>
              </a:rPr>
              <a:t>)</a:t>
            </a:r>
            <a:endParaRPr lang="en-US" sz="70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US" sz="105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3E3332-9B5A-48B8-A947-7531B695ED38}"/>
              </a:ext>
            </a:extLst>
          </p:cNvPr>
          <p:cNvSpPr txBox="1"/>
          <p:nvPr/>
        </p:nvSpPr>
        <p:spPr>
          <a:xfrm>
            <a:off x="381000" y="762000"/>
            <a:ext cx="3840085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+mj-lt"/>
                <a:ea typeface="+mj-ea"/>
                <a:cs typeface="+mj-cs"/>
              </a:rPr>
              <a:t>Economic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+mj-lt"/>
                <a:ea typeface="+mj-ea"/>
                <a:cs typeface="+mj-cs"/>
              </a:rPr>
              <a:t>Impact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+mj-lt"/>
                <a:ea typeface="+mj-ea"/>
                <a:cs typeface="+mj-cs"/>
              </a:rPr>
              <a:t>Of Tourism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13D3FF-2CBD-4F1F-AF6F-55DC300148A9}"/>
              </a:ext>
            </a:extLst>
          </p:cNvPr>
          <p:cNvSpPr/>
          <p:nvPr/>
        </p:nvSpPr>
        <p:spPr>
          <a:xfrm>
            <a:off x="495299" y="2855112"/>
            <a:ext cx="37638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Fastest growing</a:t>
            </a:r>
            <a:br>
              <a:rPr lang="en-US" sz="24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tourism region in VA for three of last four years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br>
              <a:rPr lang="en-US" sz="20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$7.7 million in taxes</a:t>
            </a:r>
            <a:br>
              <a:rPr lang="en-US" sz="28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flowed into ESVA towns/counties from tourism meals, sales &amp; transient occ. tax</a:t>
            </a:r>
          </a:p>
          <a:p>
            <a:endParaRPr lang="en-US" sz="20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$285.5 million spent by tourists </a:t>
            </a:r>
          </a:p>
          <a:p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average of </a:t>
            </a:r>
            <a:r>
              <a:rPr lang="en-US" sz="10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$782,284 per day here on VA’s Eastern Shore</a:t>
            </a:r>
          </a:p>
        </p:txBody>
      </p:sp>
    </p:spTree>
    <p:extLst>
      <p:ext uri="{BB962C8B-B14F-4D97-AF65-F5344CB8AC3E}">
        <p14:creationId xmlns:p14="http://schemas.microsoft.com/office/powerpoint/2010/main" val="3588758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Eastern Shore of va">
            <a:extLst>
              <a:ext uri="{FF2B5EF4-FFF2-40B4-BE49-F238E27FC236}">
                <a16:creationId xmlns:a16="http://schemas.microsoft.com/office/drawing/2014/main" id="{74710B0B-2B6A-470A-936C-6EAC04292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01" y="307731"/>
            <a:ext cx="6580473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53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ESVA Industry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522430"/>
            <a:ext cx="20574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F56BF83-A925-4C11-A014-BB95238AF8D2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20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51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862BE82-D00D-42C1-BF16-93AA37870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D92C2D-1D3D-4974-918C-06579FB354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49" y="-2"/>
            <a:ext cx="4081393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3323519" cy="1424410"/>
          </a:xfrm>
        </p:spPr>
        <p:txBody>
          <a:bodyPr>
            <a:normAutofit/>
          </a:bodyPr>
          <a:lstStyle/>
          <a:p>
            <a:r>
              <a:rPr lang="en-US" sz="2400" dirty="0"/>
              <a:t>Tourism</a:t>
            </a:r>
            <a:br>
              <a:rPr lang="en-US" sz="2400" dirty="0"/>
            </a:br>
            <a:r>
              <a:rPr lang="en-US" sz="2400" dirty="0"/>
              <a:t>Industry</a:t>
            </a:r>
            <a:br>
              <a:rPr lang="en-US" sz="2400" dirty="0"/>
            </a:br>
            <a:r>
              <a:rPr lang="en-US" sz="2400" dirty="0"/>
              <a:t>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0174" y="6108192"/>
            <a:ext cx="411480" cy="548640"/>
          </a:xfrm>
          <a:prstGeom prst="ellipse">
            <a:avLst/>
          </a:prstGeom>
          <a:solidFill>
            <a:srgbClr val="3F5343"/>
          </a:solidFill>
        </p:spPr>
        <p:txBody>
          <a:bodyPr anchor="ctr">
            <a:normAutofit fontScale="92500" lnSpcReduction="20000"/>
          </a:bodyPr>
          <a:lstStyle/>
          <a:p>
            <a:pPr algn="ctr">
              <a:spcAft>
                <a:spcPts val="600"/>
              </a:spcAft>
            </a:pPr>
            <a:fld id="{9F56BF83-A925-4C11-A014-BB95238AF8D2}" type="slidenum">
              <a:rPr lang="en-US" sz="13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21</a:t>
            </a:fld>
            <a:endParaRPr lang="en-US" sz="130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057400"/>
            <a:ext cx="2514600" cy="3048000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Free Partner Marketing</a:t>
            </a:r>
          </a:p>
          <a:p>
            <a:pPr marL="0" indent="0">
              <a:buNone/>
            </a:pPr>
            <a:r>
              <a:rPr lang="en-US" sz="1800" dirty="0"/>
              <a:t>Welcome Center</a:t>
            </a:r>
          </a:p>
          <a:p>
            <a:pPr marL="0" indent="0">
              <a:buNone/>
            </a:pPr>
            <a:r>
              <a:rPr lang="en-US" sz="1800" dirty="0"/>
              <a:t>Print Guide</a:t>
            </a:r>
          </a:p>
          <a:p>
            <a:pPr marL="0" indent="0">
              <a:buNone/>
            </a:pPr>
            <a:r>
              <a:rPr lang="en-US" sz="1800" dirty="0"/>
              <a:t>Web &amp; Blog Sites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Education &amp; Information</a:t>
            </a:r>
          </a:p>
          <a:p>
            <a:pPr marL="0" indent="0">
              <a:buNone/>
            </a:pPr>
            <a:r>
              <a:rPr lang="en-US" sz="1800" dirty="0"/>
              <a:t>Annual Tourism Summit</a:t>
            </a:r>
          </a:p>
          <a:p>
            <a:pPr marL="0" indent="0">
              <a:buNone/>
            </a:pPr>
            <a:r>
              <a:rPr lang="en-US" sz="1800" dirty="0"/>
              <a:t>Annual Fall Workshop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Grant partnerships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477BC-43FF-49B0-877E-9CCCAB7BB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5" y="17206"/>
            <a:ext cx="5000625" cy="2181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CF900B-8CE2-4BA4-AD8F-3206499AC7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627" y="4340942"/>
            <a:ext cx="5031373" cy="2514600"/>
          </a:xfrm>
          <a:prstGeom prst="rect">
            <a:avLst/>
          </a:prstGeom>
        </p:spPr>
      </p:pic>
      <p:pic>
        <p:nvPicPr>
          <p:cNvPr id="2056" name="Picture 8" descr="Image result for Eastern Shore of va welcome center">
            <a:extLst>
              <a:ext uri="{FF2B5EF4-FFF2-40B4-BE49-F238E27FC236}">
                <a16:creationId xmlns:a16="http://schemas.microsoft.com/office/drawing/2014/main" id="{8356557E-7C3D-4E64-9A1B-0B84DE14D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50292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617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Eastern Shore of va">
            <a:extLst>
              <a:ext uri="{FF2B5EF4-FFF2-40B4-BE49-F238E27FC236}">
                <a16:creationId xmlns:a16="http://schemas.microsoft.com/office/drawing/2014/main" id="{74710B0B-2B6A-470A-936C-6EAC04292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01" y="307731"/>
            <a:ext cx="6580473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53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Regional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522430"/>
            <a:ext cx="20574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F56BF83-A925-4C11-A014-BB95238AF8D2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22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82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862BE82-D00D-42C1-BF16-93AA37870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D92C2D-1D3D-4974-918C-06579FB354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49" y="-2"/>
            <a:ext cx="4081393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74" y="221058"/>
            <a:ext cx="3323519" cy="1424410"/>
          </a:xfrm>
        </p:spPr>
        <p:txBody>
          <a:bodyPr>
            <a:normAutofit/>
          </a:bodyPr>
          <a:lstStyle/>
          <a:p>
            <a:r>
              <a:rPr lang="en-US" sz="2400" dirty="0"/>
              <a:t>Regional</a:t>
            </a:r>
            <a:br>
              <a:rPr lang="en-US" sz="2400" dirty="0"/>
            </a:br>
            <a:r>
              <a:rPr lang="en-US" sz="2400" dirty="0"/>
              <a:t>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0174" y="6108192"/>
            <a:ext cx="411480" cy="548640"/>
          </a:xfrm>
          <a:prstGeom prst="ellipse">
            <a:avLst/>
          </a:prstGeom>
          <a:solidFill>
            <a:srgbClr val="3F5343"/>
          </a:solidFill>
        </p:spPr>
        <p:txBody>
          <a:bodyPr anchor="ctr">
            <a:normAutofit fontScale="92500" lnSpcReduction="20000"/>
          </a:bodyPr>
          <a:lstStyle/>
          <a:p>
            <a:pPr algn="ctr">
              <a:spcAft>
                <a:spcPts val="600"/>
              </a:spcAft>
            </a:pPr>
            <a:fld id="{9F56BF83-A925-4C11-A014-BB95238AF8D2}" type="slidenum">
              <a:rPr lang="en-US" sz="13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23</a:t>
            </a:fld>
            <a:endParaRPr lang="en-US" sz="130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0939" y="1515931"/>
            <a:ext cx="2743200" cy="3826138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1800" dirty="0"/>
              <a:t>VA Oyster Trail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Coastal VA Tourism Alliance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Artisan Trail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VTC PR Programs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VTC Development Program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VTC Content Distribution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Civil War Trail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American Evolution Trail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Coastal VA Tourism Alliance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ESVA Grant partnership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477BC-43FF-49B0-877E-9CCCAB7BB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5" y="17206"/>
            <a:ext cx="5000625" cy="2181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CF900B-8CE2-4BA4-AD8F-3206499AC7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627" y="4340942"/>
            <a:ext cx="5031373" cy="2514600"/>
          </a:xfrm>
          <a:prstGeom prst="rect">
            <a:avLst/>
          </a:prstGeom>
        </p:spPr>
      </p:pic>
      <p:pic>
        <p:nvPicPr>
          <p:cNvPr id="2056" name="Picture 8" descr="Image result for Eastern Shore of va welcome center">
            <a:extLst>
              <a:ext uri="{FF2B5EF4-FFF2-40B4-BE49-F238E27FC236}">
                <a16:creationId xmlns:a16="http://schemas.microsoft.com/office/drawing/2014/main" id="{8356557E-7C3D-4E64-9A1B-0B84DE14D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50292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460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CC55ACC-A2F6-403C-A3A4-D59B3734D4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2984" y="381000"/>
            <a:ext cx="4751016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98EBA13-C937-430B-9523-439FE21096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5814" y="544777"/>
            <a:ext cx="4628186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818" y="1769927"/>
            <a:ext cx="3250406" cy="44855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3504" y="603504"/>
            <a:ext cx="41148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Aft>
                <a:spcPts val="600"/>
              </a:spcAft>
            </a:pPr>
            <a:fld id="{9F56BF83-A925-4C11-A014-BB95238AF8D2}" type="slidenum">
              <a:rPr lang="en-US" sz="13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24</a:t>
            </a:fld>
            <a:endParaRPr lang="en-US" sz="1300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04776" y="1524000"/>
            <a:ext cx="5026818" cy="22860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7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Info:</a:t>
            </a:r>
            <a:br>
              <a:rPr lang="en-US" sz="1700" u="sng" dirty="0"/>
            </a:br>
            <a:br>
              <a:rPr lang="en-US" sz="1700" u="sng" dirty="0"/>
            </a:b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Eastern Shore of Virginia Tourism Commission</a:t>
            </a:r>
            <a:b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Robie Marsh</a:t>
            </a:r>
            <a:b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b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700" u="sng" kern="1200" dirty="0">
                <a:latin typeface="+mj-lt"/>
                <a:ea typeface="+mj-ea"/>
                <a:cs typeface="+mj-cs"/>
              </a:rPr>
              <a:t>executivedirector</a:t>
            </a:r>
            <a:r>
              <a:rPr lang="en-US" sz="1700" u="sng" kern="1200" dirty="0">
                <a:latin typeface="+mj-lt"/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@esvatourism.org</a:t>
            </a:r>
            <a:b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757-787-8268</a:t>
            </a:r>
          </a:p>
        </p:txBody>
      </p:sp>
    </p:spTree>
    <p:extLst>
      <p:ext uri="{BB962C8B-B14F-4D97-AF65-F5344CB8AC3E}">
        <p14:creationId xmlns:p14="http://schemas.microsoft.com/office/powerpoint/2010/main" val="318376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657600"/>
            <a:ext cx="6019800" cy="22860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F83-A925-4C11-A014-BB95238AF8D2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67528135"/>
              </p:ext>
            </p:extLst>
          </p:nvPr>
        </p:nvGraphicFramePr>
        <p:xfrm>
          <a:off x="2057400" y="1524000"/>
          <a:ext cx="4095044" cy="278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18711" y="6058011"/>
            <a:ext cx="2225289" cy="9618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Travel Economic Impact</a:t>
            </a:r>
            <a:br>
              <a:rPr lang="en-US" sz="700" dirty="0"/>
            </a:br>
            <a:r>
              <a:rPr lang="en-US" sz="700" dirty="0"/>
              <a:t>(Expenditures: food, lodging, transport, purchases, </a:t>
            </a:r>
          </a:p>
          <a:p>
            <a:r>
              <a:rPr lang="en-US" sz="700" dirty="0"/>
              <a:t>entertainment, recreation; Payroll; Employment; </a:t>
            </a:r>
          </a:p>
          <a:p>
            <a:r>
              <a:rPr lang="en-US" sz="700" dirty="0"/>
              <a:t>Direct Travel Related Tax Receipts</a:t>
            </a:r>
            <a:r>
              <a:rPr lang="en-US" sz="700" dirty="0">
                <a:solidFill>
                  <a:schemeClr val="bg1"/>
                </a:solidFill>
              </a:rPr>
              <a:t>)</a:t>
            </a:r>
          </a:p>
          <a:p>
            <a:endParaRPr lang="en-US" sz="105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79082" y="2974462"/>
            <a:ext cx="13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+28%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3E3332-9B5A-48B8-A947-7531B695ED38}"/>
              </a:ext>
            </a:extLst>
          </p:cNvPr>
          <p:cNvSpPr txBox="1"/>
          <p:nvPr/>
        </p:nvSpPr>
        <p:spPr>
          <a:xfrm>
            <a:off x="1409700" y="53340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Visitor Spending</a:t>
            </a:r>
          </a:p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2011 to 2017</a:t>
            </a:r>
          </a:p>
        </p:txBody>
      </p:sp>
    </p:spTree>
    <p:extLst>
      <p:ext uri="{BB962C8B-B14F-4D97-AF65-F5344CB8AC3E}">
        <p14:creationId xmlns:p14="http://schemas.microsoft.com/office/powerpoint/2010/main" val="223392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657600"/>
            <a:ext cx="6019800" cy="22860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F83-A925-4C11-A014-BB95238AF8D2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22529731"/>
              </p:ext>
            </p:extLst>
          </p:nvPr>
        </p:nvGraphicFramePr>
        <p:xfrm>
          <a:off x="1199444" y="107964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81800" y="5983069"/>
            <a:ext cx="2225289" cy="9618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Travel Economic Impact</a:t>
            </a:r>
            <a:br>
              <a:rPr lang="en-US" sz="700" dirty="0"/>
            </a:br>
            <a:r>
              <a:rPr lang="en-US" sz="700" dirty="0"/>
              <a:t>(Expenditures: food, lodging, transport, purchases, </a:t>
            </a:r>
          </a:p>
          <a:p>
            <a:r>
              <a:rPr lang="en-US" sz="700" dirty="0"/>
              <a:t>entertainment, recreation; Payroll; Employment; </a:t>
            </a:r>
          </a:p>
          <a:p>
            <a:r>
              <a:rPr lang="en-US" sz="700" dirty="0"/>
              <a:t>Direct Travel Related Tax Receipts</a:t>
            </a:r>
            <a:r>
              <a:rPr lang="en-US" sz="700" dirty="0">
                <a:solidFill>
                  <a:schemeClr val="bg1"/>
                </a:solidFill>
              </a:rPr>
              <a:t>)</a:t>
            </a:r>
          </a:p>
          <a:p>
            <a:endParaRPr lang="en-US" sz="105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67600" y="2971800"/>
            <a:ext cx="13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+21%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3E3332-9B5A-48B8-A947-7531B695ED38}"/>
              </a:ext>
            </a:extLst>
          </p:cNvPr>
          <p:cNvSpPr txBox="1"/>
          <p:nvPr/>
        </p:nvSpPr>
        <p:spPr>
          <a:xfrm>
            <a:off x="1600200" y="5400578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Taxes</a:t>
            </a:r>
          </a:p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2013 to 2017</a:t>
            </a:r>
          </a:p>
        </p:txBody>
      </p:sp>
    </p:spTree>
    <p:extLst>
      <p:ext uri="{BB962C8B-B14F-4D97-AF65-F5344CB8AC3E}">
        <p14:creationId xmlns:p14="http://schemas.microsoft.com/office/powerpoint/2010/main" val="416005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657600"/>
            <a:ext cx="6019800" cy="22860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F83-A925-4C11-A014-BB95238AF8D2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16415520"/>
              </p:ext>
            </p:extLst>
          </p:nvPr>
        </p:nvGraphicFramePr>
        <p:xfrm>
          <a:off x="1371600" y="907542"/>
          <a:ext cx="5486400" cy="4144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17725" y="6017928"/>
            <a:ext cx="174919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Direct wages, salaries and tips</a:t>
            </a:r>
          </a:p>
          <a:p>
            <a:r>
              <a:rPr lang="en-US" sz="900" dirty="0"/>
              <a:t>corresponding to direct</a:t>
            </a:r>
          </a:p>
          <a:p>
            <a:r>
              <a:rPr lang="en-US" sz="900" dirty="0"/>
              <a:t>travel-related employment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73672" y="2743200"/>
            <a:ext cx="13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</a:rPr>
              <a:t>+35%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921F3-2E16-4579-B6BF-6D66B053019D}"/>
              </a:ext>
            </a:extLst>
          </p:cNvPr>
          <p:cNvSpPr txBox="1"/>
          <p:nvPr/>
        </p:nvSpPr>
        <p:spPr>
          <a:xfrm>
            <a:off x="3057161" y="5465833"/>
            <a:ext cx="34106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Tourism Payroll </a:t>
            </a:r>
          </a:p>
          <a:p>
            <a:pPr algn="ctr"/>
            <a:r>
              <a:rPr lang="en-US" sz="2400" dirty="0"/>
              <a:t>2011 to 2017</a:t>
            </a:r>
          </a:p>
        </p:txBody>
      </p:sp>
    </p:spTree>
    <p:extLst>
      <p:ext uri="{BB962C8B-B14F-4D97-AF65-F5344CB8AC3E}">
        <p14:creationId xmlns:p14="http://schemas.microsoft.com/office/powerpoint/2010/main" val="1199669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5181600"/>
            <a:ext cx="57150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F83-A925-4C11-A014-BB95238AF8D2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15551690"/>
              </p:ext>
            </p:extLst>
          </p:nvPr>
        </p:nvGraphicFramePr>
        <p:xfrm>
          <a:off x="1316537" y="117947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04917" y="6154271"/>
            <a:ext cx="1409360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Source: VTC estimate of direct</a:t>
            </a:r>
          </a:p>
          <a:p>
            <a:r>
              <a:rPr lang="en-US" sz="700" dirty="0"/>
              <a:t>travel-related employment </a:t>
            </a:r>
          </a:p>
          <a:p>
            <a:r>
              <a:rPr lang="en-US" sz="700" dirty="0"/>
              <a:t>in the locality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43800" y="3124200"/>
            <a:ext cx="13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rgbClr val="FF00FF"/>
                </a:solidFill>
              </a:rPr>
              <a:t>+18%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09AD4C-CF3A-4B6B-B0D8-CBE4CBF533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3300" cy="1086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0C52A6-DC68-4B66-B108-831C4023576A}"/>
              </a:ext>
            </a:extLst>
          </p:cNvPr>
          <p:cNvSpPr txBox="1"/>
          <p:nvPr/>
        </p:nvSpPr>
        <p:spPr>
          <a:xfrm>
            <a:off x="3080509" y="5340687"/>
            <a:ext cx="28305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Tourism Jobs</a:t>
            </a:r>
            <a:br>
              <a: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2011 to 2017</a:t>
            </a:r>
          </a:p>
        </p:txBody>
      </p:sp>
    </p:spTree>
    <p:extLst>
      <p:ext uri="{BB962C8B-B14F-4D97-AF65-F5344CB8AC3E}">
        <p14:creationId xmlns:p14="http://schemas.microsoft.com/office/powerpoint/2010/main" val="1802780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70332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7AFEE2A-46CC-4228-8956-AD4C33B68A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6" r="31330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6918711" y="7112415"/>
            <a:ext cx="2225289" cy="1269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700" dirty="0"/>
              <a:t>Travel Economic Impact</a:t>
            </a:r>
            <a:br>
              <a:rPr lang="en-US" sz="700" dirty="0"/>
            </a:br>
            <a:r>
              <a:rPr lang="en-US" sz="700" dirty="0"/>
              <a:t>(Expenditures: food, lodging, transport, purchases, </a:t>
            </a:r>
            <a:endParaRPr lang="en-US" sz="700"/>
          </a:p>
          <a:p>
            <a:pPr>
              <a:spcAft>
                <a:spcPts val="600"/>
              </a:spcAft>
            </a:pPr>
            <a:r>
              <a:rPr lang="en-US" sz="700" dirty="0"/>
              <a:t>entertainment, recreation; Payroll; Employment; </a:t>
            </a:r>
            <a:endParaRPr lang="en-US" sz="700"/>
          </a:p>
          <a:p>
            <a:pPr>
              <a:spcAft>
                <a:spcPts val="600"/>
              </a:spcAft>
            </a:pPr>
            <a:r>
              <a:rPr lang="en-US" sz="700" dirty="0"/>
              <a:t>Direct Travel Related Tax Receipts</a:t>
            </a:r>
            <a:r>
              <a:rPr lang="en-US" sz="700" dirty="0">
                <a:solidFill>
                  <a:schemeClr val="bg1"/>
                </a:solidFill>
              </a:rPr>
              <a:t>)</a:t>
            </a:r>
            <a:endParaRPr lang="en-US" sz="70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US" sz="105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3E3332-9B5A-48B8-A947-7531B695ED38}"/>
              </a:ext>
            </a:extLst>
          </p:cNvPr>
          <p:cNvSpPr txBox="1"/>
          <p:nvPr/>
        </p:nvSpPr>
        <p:spPr>
          <a:xfrm>
            <a:off x="381000" y="762000"/>
            <a:ext cx="3840085" cy="2073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+mj-lt"/>
                <a:ea typeface="+mj-ea"/>
                <a:cs typeface="+mj-cs"/>
              </a:rPr>
              <a:t>Key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+mj-lt"/>
                <a:ea typeface="+mj-ea"/>
                <a:cs typeface="+mj-cs"/>
              </a:rPr>
              <a:t>Performance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+mj-lt"/>
                <a:ea typeface="+mj-ea"/>
                <a:cs typeface="+mj-cs"/>
              </a:rPr>
              <a:t>Highlights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BF18E1-4E1E-4384-878E-7BF2EF4FEF73}"/>
              </a:ext>
            </a:extLst>
          </p:cNvPr>
          <p:cNvSpPr/>
          <p:nvPr/>
        </p:nvSpPr>
        <p:spPr>
          <a:xfrm>
            <a:off x="228600" y="5911334"/>
            <a:ext cx="5190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/>
              <a:t>2018 Data from ESVA Tourism Commission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5615F6-0C64-46ED-A674-9A0D8285F8B2}"/>
              </a:ext>
            </a:extLst>
          </p:cNvPr>
          <p:cNvSpPr/>
          <p:nvPr/>
        </p:nvSpPr>
        <p:spPr>
          <a:xfrm>
            <a:off x="609600" y="2590800"/>
            <a:ext cx="3581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260,355</a:t>
            </a:r>
            <a:br>
              <a:rPr lang="en-US" sz="20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visits to web/blog site</a:t>
            </a:r>
          </a:p>
          <a:p>
            <a:br>
              <a:rPr lang="en-US" sz="20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1.3 million</a:t>
            </a:r>
            <a:br>
              <a:rPr lang="en-US" sz="20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 impressions </a:t>
            </a:r>
          </a:p>
          <a:p>
            <a:endParaRPr lang="en-US" sz="20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129</a:t>
            </a:r>
            <a:br>
              <a:rPr lang="en-US" sz="20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ESVA media stories 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(2017 Data)</a:t>
            </a:r>
          </a:p>
          <a:p>
            <a:endParaRPr lang="en-US" sz="20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59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4580" y="-90329"/>
            <a:ext cx="2743200" cy="1447800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5248988"/>
            <a:ext cx="3733800" cy="9716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F83-A925-4C11-A014-BB95238AF8D2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10400" y="5694521"/>
            <a:ext cx="2097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2017 Website data, www.esvatourism.org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945888932"/>
              </p:ext>
            </p:extLst>
          </p:nvPr>
        </p:nvGraphicFramePr>
        <p:xfrm>
          <a:off x="1066800" y="1143001"/>
          <a:ext cx="5715000" cy="3644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8333B91-56E9-40C1-809D-117C9F30A5CE}"/>
              </a:ext>
            </a:extLst>
          </p:cNvPr>
          <p:cNvSpPr/>
          <p:nvPr/>
        </p:nvSpPr>
        <p:spPr>
          <a:xfrm>
            <a:off x="1524000" y="5248988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acoma"/>
                <a:ea typeface="Calibri" panose="020F0502020204030204" pitchFamily="34" charset="0"/>
              </a:rPr>
              <a:t>Website Top Pages</a:t>
            </a:r>
          </a:p>
        </p:txBody>
      </p:sp>
    </p:spTree>
    <p:extLst>
      <p:ext uri="{BB962C8B-B14F-4D97-AF65-F5344CB8AC3E}">
        <p14:creationId xmlns:p14="http://schemas.microsoft.com/office/powerpoint/2010/main" val="3486849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3962400"/>
            <a:ext cx="2743200" cy="1447800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F83-A925-4C11-A014-BB95238AF8D2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0" y="5751326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Google Analytics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346981943"/>
              </p:ext>
            </p:extLst>
          </p:nvPr>
        </p:nvGraphicFramePr>
        <p:xfrm>
          <a:off x="2057400" y="1143000"/>
          <a:ext cx="4411579" cy="328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68979" y="3200400"/>
            <a:ext cx="2370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5F32D"/>
                </a:solidFill>
              </a:rPr>
              <a:t>88% New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824757-2D98-4576-B5B4-D8E46C0DD182}"/>
              </a:ext>
            </a:extLst>
          </p:cNvPr>
          <p:cNvSpPr/>
          <p:nvPr/>
        </p:nvSpPr>
        <p:spPr>
          <a:xfrm>
            <a:off x="533400" y="4884287"/>
            <a:ext cx="76962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Website New v Returning</a:t>
            </a:r>
            <a:br>
              <a:rPr lang="en-US" b="1" dirty="0"/>
            </a:br>
            <a:br>
              <a:rPr lang="en-US" sz="1100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01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9430056000FB489516E0871E8BF903" ma:contentTypeVersion="10" ma:contentTypeDescription="Create a new document." ma:contentTypeScope="" ma:versionID="6cdca4caaf22a88e6f20eb02fb1af289">
  <xsd:schema xmlns:xsd="http://www.w3.org/2001/XMLSchema" xmlns:xs="http://www.w3.org/2001/XMLSchema" xmlns:p="http://schemas.microsoft.com/office/2006/metadata/properties" xmlns:ns2="7f3e16e7-50b2-4d96-b732-8aa49c5c8d24" xmlns:ns3="99ceeb8c-e436-4218-a364-624d52213e8e" targetNamespace="http://schemas.microsoft.com/office/2006/metadata/properties" ma:root="true" ma:fieldsID="1366f7ab816e4685f01155b827051952" ns2:_="" ns3:_="">
    <xsd:import namespace="7f3e16e7-50b2-4d96-b732-8aa49c5c8d24"/>
    <xsd:import namespace="99ceeb8c-e436-4218-a364-624d52213e8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e16e7-50b2-4d96-b732-8aa49c5c8d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eeb8c-e436-4218-a364-624d52213e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A4CCC0-3F51-4C55-885F-3261159DEF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4F25F7-A85F-47D0-B499-AF0A03310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3e16e7-50b2-4d96-b732-8aa49c5c8d24"/>
    <ds:schemaRef ds:uri="99ceeb8c-e436-4218-a364-624d52213e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867F84-ADCD-4217-B0F7-B08BE728E119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7f3e16e7-50b2-4d96-b732-8aa49c5c8d24"/>
    <ds:schemaRef ds:uri="http://purl.org/dc/elements/1.1/"/>
    <ds:schemaRef ds:uri="http://schemas.microsoft.com/office/infopath/2007/PartnerControls"/>
    <ds:schemaRef ds:uri="99ceeb8c-e436-4218-a364-624d52213e8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2984</TotalTime>
  <Words>242</Words>
  <Application>Microsoft Office PowerPoint</Application>
  <PresentationFormat>On-screen Show (4:3)</PresentationFormat>
  <Paragraphs>326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Tacoma</vt:lpstr>
      <vt:lpstr>Tahoma</vt:lpstr>
      <vt:lpstr>Office Theme</vt:lpstr>
      <vt:lpstr>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  </vt:lpstr>
      <vt:lpstr>Social Media</vt:lpstr>
      <vt:lpstr>2018 Marketing  Programs</vt:lpstr>
      <vt:lpstr> Consumer Marketing</vt:lpstr>
      <vt:lpstr>Earned Media aka “PR”</vt:lpstr>
      <vt:lpstr>2018 Facebook Marketing</vt:lpstr>
      <vt:lpstr>Blog Marketing</vt:lpstr>
      <vt:lpstr>Instagram Marketing</vt:lpstr>
      <vt:lpstr>Video Marketing</vt:lpstr>
      <vt:lpstr>Search Engine Marketing</vt:lpstr>
      <vt:lpstr>Website Unique Visitors</vt:lpstr>
      <vt:lpstr> ESVA Industry Programs</vt:lpstr>
      <vt:lpstr>Tourism Industry Programs</vt:lpstr>
      <vt:lpstr> Regional Marketing</vt:lpstr>
      <vt:lpstr>Regional Marketing</vt:lpstr>
      <vt:lpstr> Contact Info:  Eastern Shore of Virginia Tourism Commission      Robie Marsh      executivedirector@esvatourism.org      757-787-8268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</dc:title>
  <dc:creator>Robie Marsh</dc:creator>
  <cp:lastModifiedBy>Robie Marsh</cp:lastModifiedBy>
  <cp:revision>13</cp:revision>
  <cp:lastPrinted>2019-01-28T13:30:39Z</cp:lastPrinted>
  <dcterms:created xsi:type="dcterms:W3CDTF">2019-01-25T19:31:47Z</dcterms:created>
  <dcterms:modified xsi:type="dcterms:W3CDTF">2019-03-02T19:32:32Z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0x010100649430056000FB489516E0871E8BF903</vt:lpwstr>
  </property>
</Properties>
</file>